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73" r:id="rId5"/>
    <p:sldId id="274" r:id="rId6"/>
    <p:sldId id="276" r:id="rId7"/>
    <p:sldId id="277" r:id="rId8"/>
    <p:sldId id="275" r:id="rId9"/>
    <p:sldId id="267" r:id="rId10"/>
    <p:sldId id="268" r:id="rId11"/>
    <p:sldId id="270" r:id="rId12"/>
    <p:sldId id="27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D3AF5AD-E074-42E4-860E-9EA564FD0633}" v="145" dt="2022-10-18T18:36:50.13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853" autoAdjust="0"/>
    <p:restoredTop sz="94660"/>
  </p:normalViewPr>
  <p:slideViewPr>
    <p:cSldViewPr snapToGrid="0">
      <p:cViewPr varScale="1">
        <p:scale>
          <a:sx n="73" d="100"/>
          <a:sy n="73" d="100"/>
        </p:scale>
        <p:origin x="420"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10/26/2022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10/26/2022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10/26/2022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10/26/2022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10/26/2022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10/26/2022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0D6D550A-A903-4DCF-5436-FDD77ABF1C60}"/>
              </a:ext>
            </a:extLst>
          </p:cNvPr>
          <p:cNvPicPr>
            <a:picLocks noChangeAspect="1"/>
          </p:cNvPicPr>
          <p:nvPr/>
        </p:nvPicPr>
        <p:blipFill>
          <a:blip r:embed="rId2"/>
          <a:stretch>
            <a:fillRect/>
          </a:stretch>
        </p:blipFill>
        <p:spPr>
          <a:xfrm>
            <a:off x="0" y="609"/>
            <a:ext cx="12192000" cy="6856781"/>
          </a:xfrm>
          <a:prstGeom prst="rect">
            <a:avLst/>
          </a:prstGeom>
        </p:spPr>
      </p:pic>
      <p:sp>
        <p:nvSpPr>
          <p:cNvPr id="25" name="Freeform 6">
            <a:extLst>
              <a:ext uri="{FF2B5EF4-FFF2-40B4-BE49-F238E27FC236}">
                <a16:creationId xmlns:a16="http://schemas.microsoft.com/office/drawing/2014/main" xmlns="" id="{1003852C-CA3A-4254-ABB6-2290D306094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useBgFill="1">
        <p:nvSpPr>
          <p:cNvPr id="27" name="Rectangle 26">
            <a:extLst>
              <a:ext uri="{FF2B5EF4-FFF2-40B4-BE49-F238E27FC236}">
                <a16:creationId xmlns:a16="http://schemas.microsoft.com/office/drawing/2014/main" xmlns="" id="{2F11CF96-B71B-4294-A1EF-00CE7388DC4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346200" y="1301750"/>
            <a:ext cx="3213100" cy="40322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6B82C3B-C4BF-560B-A7B6-8ABB68DB6B96}"/>
              </a:ext>
            </a:extLst>
          </p:cNvPr>
          <p:cNvSpPr>
            <a:spLocks noGrp="1"/>
          </p:cNvSpPr>
          <p:nvPr>
            <p:ph type="ctrTitle"/>
          </p:nvPr>
        </p:nvSpPr>
        <p:spPr>
          <a:xfrm>
            <a:off x="1443487" y="1649691"/>
            <a:ext cx="3042249" cy="2236989"/>
          </a:xfrm>
        </p:spPr>
        <p:txBody>
          <a:bodyPr>
            <a:noAutofit/>
          </a:bodyPr>
          <a:lstStyle/>
          <a:p>
            <a:r>
              <a:rPr lang="en-US" sz="4400" dirty="0">
                <a:latin typeface="Agency FB" panose="020B0503020202020204" pitchFamily="34" charset="0"/>
              </a:rPr>
              <a:t>Human extinction</a:t>
            </a:r>
            <a:br>
              <a:rPr lang="en-US" sz="4400" dirty="0">
                <a:latin typeface="Agency FB" panose="020B0503020202020204" pitchFamily="34" charset="0"/>
              </a:rPr>
            </a:br>
            <a:r>
              <a:rPr lang="en-US" sz="3200" dirty="0">
                <a:latin typeface="Agency FB" panose="020B0503020202020204" pitchFamily="34" charset="0"/>
              </a:rPr>
              <a:t>starting from China</a:t>
            </a:r>
          </a:p>
        </p:txBody>
      </p:sp>
      <p:sp>
        <p:nvSpPr>
          <p:cNvPr id="3" name="Subtitle 2">
            <a:extLst>
              <a:ext uri="{FF2B5EF4-FFF2-40B4-BE49-F238E27FC236}">
                <a16:creationId xmlns:a16="http://schemas.microsoft.com/office/drawing/2014/main" xmlns="" id="{262C9766-5164-E66E-E135-27D6E9AC155E}"/>
              </a:ext>
            </a:extLst>
          </p:cNvPr>
          <p:cNvSpPr>
            <a:spLocks noGrp="1"/>
          </p:cNvSpPr>
          <p:nvPr>
            <p:ph type="subTitle" idx="1"/>
          </p:nvPr>
        </p:nvSpPr>
        <p:spPr>
          <a:xfrm>
            <a:off x="1603441" y="3956279"/>
            <a:ext cx="2698619" cy="1086237"/>
          </a:xfrm>
        </p:spPr>
        <p:txBody>
          <a:bodyPr>
            <a:normAutofit/>
          </a:bodyPr>
          <a:lstStyle/>
          <a:p>
            <a:pPr>
              <a:lnSpc>
                <a:spcPct val="102000"/>
              </a:lnSpc>
              <a:spcAft>
                <a:spcPts val="600"/>
              </a:spcAft>
            </a:pPr>
            <a:r>
              <a:rPr lang="en-US" sz="1600" dirty="0"/>
              <a:t>Negar Abelehkoub</a:t>
            </a:r>
          </a:p>
        </p:txBody>
      </p:sp>
    </p:spTree>
    <p:extLst>
      <p:ext uri="{BB962C8B-B14F-4D97-AF65-F5344CB8AC3E}">
        <p14:creationId xmlns:p14="http://schemas.microsoft.com/office/powerpoint/2010/main" val="1735278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46E2ED06-5C59-3CF7-88DC-841D4F1D9865}"/>
              </a:ext>
            </a:extLst>
          </p:cNvPr>
          <p:cNvPicPr>
            <a:picLocks noChangeAspect="1"/>
          </p:cNvPicPr>
          <p:nvPr/>
        </p:nvPicPr>
        <p:blipFill>
          <a:blip r:embed="rId2"/>
          <a:stretch>
            <a:fillRect/>
          </a:stretch>
        </p:blipFill>
        <p:spPr>
          <a:xfrm>
            <a:off x="46008" y="0"/>
            <a:ext cx="12082732" cy="6858000"/>
          </a:xfrm>
          <a:prstGeom prst="rect">
            <a:avLst/>
          </a:prstGeom>
        </p:spPr>
      </p:pic>
      <p:sp>
        <p:nvSpPr>
          <p:cNvPr id="9" name="Rectangle 8">
            <a:extLst>
              <a:ext uri="{FF2B5EF4-FFF2-40B4-BE49-F238E27FC236}">
                <a16:creationId xmlns:a16="http://schemas.microsoft.com/office/drawing/2014/main" xmlns="" id="{3CBA2BA5-DF4D-437C-9273-F945CF857D8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xmlns="" id="{7754EA86-2D7A-4D51-B5F6-DA6349D5F4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sp>
      <p:sp>
        <p:nvSpPr>
          <p:cNvPr id="3" name="Content Placeholder 2">
            <a:extLst>
              <a:ext uri="{FF2B5EF4-FFF2-40B4-BE49-F238E27FC236}">
                <a16:creationId xmlns:a16="http://schemas.microsoft.com/office/drawing/2014/main" xmlns="" id="{6D27D76E-31D6-7681-C706-FA303E2C4BD3}"/>
              </a:ext>
            </a:extLst>
          </p:cNvPr>
          <p:cNvSpPr>
            <a:spLocks noGrp="1"/>
          </p:cNvSpPr>
          <p:nvPr>
            <p:ph idx="1"/>
          </p:nvPr>
        </p:nvSpPr>
        <p:spPr>
          <a:xfrm>
            <a:off x="1527948" y="2462598"/>
            <a:ext cx="5286920" cy="2584377"/>
          </a:xfrm>
        </p:spPr>
        <p:txBody>
          <a:bodyPr>
            <a:normAutofit fontScale="92500" lnSpcReduction="20000"/>
          </a:bodyPr>
          <a:lstStyle/>
          <a:p>
            <a:r>
              <a:rPr lang="en-US" sz="2400" dirty="0"/>
              <a:t>Many people say that human end would be a nuclear expulsion or a big tsunami  but the greatest danger for our spice is ourself. The waste we create and the jungles we put on fire, but I think the most dangerous thing for us is our selves. Or we better say the problem is that our population is growing nonstop and without ending.</a:t>
            </a:r>
          </a:p>
          <a:p>
            <a:endParaRPr lang="en-US" sz="2400" dirty="0"/>
          </a:p>
        </p:txBody>
      </p:sp>
    </p:spTree>
    <p:extLst>
      <p:ext uri="{BB962C8B-B14F-4D97-AF65-F5344CB8AC3E}">
        <p14:creationId xmlns:p14="http://schemas.microsoft.com/office/powerpoint/2010/main" val="31105707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1D868099-6145-4BC0-A5EA-74BEF1776BA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4AEAE20F-55E0-13E7-6BBC-557F3540B1BA}"/>
              </a:ext>
            </a:extLst>
          </p:cNvPr>
          <p:cNvSpPr>
            <a:spLocks noGrp="1"/>
          </p:cNvSpPr>
          <p:nvPr>
            <p:ph idx="1"/>
          </p:nvPr>
        </p:nvSpPr>
        <p:spPr>
          <a:xfrm>
            <a:off x="8356119" y="1268361"/>
            <a:ext cx="3749616" cy="3931920"/>
          </a:xfrm>
        </p:spPr>
        <p:txBody>
          <a:bodyPr>
            <a:noAutofit/>
          </a:bodyPr>
          <a:lstStyle/>
          <a:p>
            <a:pPr marL="0" indent="0">
              <a:buNone/>
            </a:pPr>
            <a:r>
              <a:rPr lang="en-US" dirty="0"/>
              <a:t>  Humans are reproducing more than they should have done in last tow thousand years. Since the beginning of the Common Era two thousand years ago human population had grown weirdly. In about Christ’s birth we were only 200 million but now after only two thousand years they are 7.98 Billion. but the wired part is that it only took us 12 years to add 6 billion and 13 years to add 7 billion.</a:t>
            </a:r>
          </a:p>
          <a:p>
            <a:pPr marL="0" indent="0">
              <a:buNone/>
            </a:pPr>
            <a:endParaRPr lang="en-US" dirty="0"/>
          </a:p>
        </p:txBody>
      </p:sp>
      <p:sp>
        <p:nvSpPr>
          <p:cNvPr id="12" name="Freeform 6">
            <a:extLst>
              <a:ext uri="{FF2B5EF4-FFF2-40B4-BE49-F238E27FC236}">
                <a16:creationId xmlns:a16="http://schemas.microsoft.com/office/drawing/2014/main" xmlns="" id="{CC1026F7-DECB-49B4-A565-518BBA44547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2" name="Picture 1">
            <a:extLst>
              <a:ext uri="{FF2B5EF4-FFF2-40B4-BE49-F238E27FC236}">
                <a16:creationId xmlns:a16="http://schemas.microsoft.com/office/drawing/2014/main" xmlns="" id="{E8CA6A22-A238-3BC2-701D-6C60C7F65974}"/>
              </a:ext>
            </a:extLst>
          </p:cNvPr>
          <p:cNvPicPr>
            <a:picLocks noChangeAspect="1"/>
          </p:cNvPicPr>
          <p:nvPr/>
        </p:nvPicPr>
        <p:blipFill>
          <a:blip r:embed="rId2"/>
          <a:stretch>
            <a:fillRect/>
          </a:stretch>
        </p:blipFill>
        <p:spPr>
          <a:xfrm>
            <a:off x="709596" y="640080"/>
            <a:ext cx="6564242" cy="4877656"/>
          </a:xfrm>
          <a:prstGeom prst="rect">
            <a:avLst/>
          </a:prstGeom>
        </p:spPr>
      </p:pic>
    </p:spTree>
    <p:extLst>
      <p:ext uri="{BB962C8B-B14F-4D97-AF65-F5344CB8AC3E}">
        <p14:creationId xmlns:p14="http://schemas.microsoft.com/office/powerpoint/2010/main" val="516879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F8B556C4-7E49-4C36-845D-FC58F507345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xmlns="" id="{51D47826-57F2-6845-A855-CD5E045D8A0F}"/>
              </a:ext>
            </a:extLst>
          </p:cNvPr>
          <p:cNvSpPr>
            <a:spLocks noGrp="1"/>
          </p:cNvSpPr>
          <p:nvPr>
            <p:ph idx="1"/>
          </p:nvPr>
        </p:nvSpPr>
        <p:spPr>
          <a:xfrm>
            <a:off x="471578" y="575094"/>
            <a:ext cx="5451894" cy="6009736"/>
          </a:xfrm>
        </p:spPr>
        <p:txBody>
          <a:bodyPr>
            <a:normAutofit/>
          </a:bodyPr>
          <a:lstStyle/>
          <a:p>
            <a:r>
              <a:rPr lang="en-US" sz="2400" dirty="0"/>
              <a:t> Some people say that rate of dying by a nuclear expulsion or hunger or even dieses are more than over population. Well, they are right. according to statistic :</a:t>
            </a:r>
          </a:p>
          <a:p>
            <a:r>
              <a:rPr lang="en-US" sz="2400" dirty="0"/>
              <a:t>Civil wars 21%    nuclear war 5%    Molecular nanotechnology weapons 26%</a:t>
            </a:r>
          </a:p>
          <a:p>
            <a:r>
              <a:rPr lang="en-US" sz="2400" dirty="0"/>
              <a:t>As you can see over populating is not even considered as a risk bur what will cause the civil wars , nuclear wars or climate change? The humans create them to answer their needs. 7.98 Billion humans need food and a place to sleep and an electricity to charge their phones and …</a:t>
            </a:r>
          </a:p>
        </p:txBody>
      </p:sp>
      <p:pic>
        <p:nvPicPr>
          <p:cNvPr id="2" name="Picture 1">
            <a:extLst>
              <a:ext uri="{FF2B5EF4-FFF2-40B4-BE49-F238E27FC236}">
                <a16:creationId xmlns:a16="http://schemas.microsoft.com/office/drawing/2014/main" xmlns="" id="{4994CC1D-F553-9047-6EF2-7BD64EE400A4}"/>
              </a:ext>
            </a:extLst>
          </p:cNvPr>
          <p:cNvPicPr>
            <a:picLocks noChangeAspect="1"/>
          </p:cNvPicPr>
          <p:nvPr/>
        </p:nvPicPr>
        <p:blipFill>
          <a:blip r:embed="rId2"/>
          <a:stretch>
            <a:fillRect/>
          </a:stretch>
        </p:blipFill>
        <p:spPr>
          <a:xfrm>
            <a:off x="6935637" y="1454271"/>
            <a:ext cx="4784785" cy="3827828"/>
          </a:xfrm>
          <a:prstGeom prst="rect">
            <a:avLst/>
          </a:prstGeom>
        </p:spPr>
      </p:pic>
    </p:spTree>
    <p:extLst>
      <p:ext uri="{BB962C8B-B14F-4D97-AF65-F5344CB8AC3E}">
        <p14:creationId xmlns:p14="http://schemas.microsoft.com/office/powerpoint/2010/main" val="26807683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xmlns="" id="{9D9D6BF1-DFF2-4526-9D13-BF339D8C416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52858" y="744469"/>
            <a:ext cx="10674117" cy="5349671"/>
            <a:chOff x="752858" y="744469"/>
            <a:chExt cx="10674117" cy="5349671"/>
          </a:xfrm>
        </p:grpSpPr>
        <p:sp>
          <p:nvSpPr>
            <p:cNvPr id="37" name="Freeform 6">
              <a:extLst>
                <a:ext uri="{FF2B5EF4-FFF2-40B4-BE49-F238E27FC236}">
                  <a16:creationId xmlns:a16="http://schemas.microsoft.com/office/drawing/2014/main" xmlns="" id="{A54D4DB6-FB18-4CAE-8905-E0053C9256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8" name="Freeform 6">
              <a:extLst>
                <a:ext uri="{FF2B5EF4-FFF2-40B4-BE49-F238E27FC236}">
                  <a16:creationId xmlns:a16="http://schemas.microsoft.com/office/drawing/2014/main" xmlns="" id="{1DBD6488-9429-4FFA-8AE8-C4022C39B0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40" name="Rectangle 39">
            <a:extLst>
              <a:ext uri="{FF2B5EF4-FFF2-40B4-BE49-F238E27FC236}">
                <a16:creationId xmlns:a16="http://schemas.microsoft.com/office/drawing/2014/main" xmlns="" id="{56C94072-1B34-48FB-9A9C-5A9A0FFC8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xmlns="" id="{1D5941F3-0256-4E90-BBBC-5A6EDEB8E0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xmlns="" id="{853C482A-EFF5-C423-D854-6F45E9A83AF8}"/>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xmlns="" id="{1850521D-F400-A26D-137B-E36B98178CCA}"/>
              </a:ext>
            </a:extLst>
          </p:cNvPr>
          <p:cNvSpPr>
            <a:spLocks noGrp="1"/>
          </p:cNvSpPr>
          <p:nvPr>
            <p:ph type="title"/>
          </p:nvPr>
        </p:nvSpPr>
        <p:spPr>
          <a:xfrm>
            <a:off x="6234023" y="4123426"/>
            <a:ext cx="4387969" cy="1572649"/>
          </a:xfrm>
          <a:solidFill>
            <a:schemeClr val="tx1">
              <a:lumMod val="85000"/>
              <a:lumOff val="15000"/>
            </a:schemeClr>
          </a:solidFill>
        </p:spPr>
        <p:txBody>
          <a:bodyPr vert="horz" lIns="91440" tIns="45720" rIns="91440" bIns="45720" rtlCol="0" anchor="b">
            <a:normAutofit fontScale="90000"/>
          </a:bodyPr>
          <a:lstStyle/>
          <a:p>
            <a:pPr algn="ctr"/>
            <a:r>
              <a:rPr lang="en-US" sz="8800" cap="all" dirty="0">
                <a:solidFill>
                  <a:srgbClr val="FFFFFF"/>
                </a:solidFill>
                <a:latin typeface="Agency FB" panose="020B0503020202020204" pitchFamily="34" charset="0"/>
              </a:rPr>
              <a:t/>
            </a:r>
            <a:br>
              <a:rPr lang="en-US" sz="8800" cap="all" dirty="0">
                <a:solidFill>
                  <a:srgbClr val="FFFFFF"/>
                </a:solidFill>
                <a:latin typeface="Agency FB" panose="020B0503020202020204" pitchFamily="34" charset="0"/>
              </a:rPr>
            </a:br>
            <a:r>
              <a:rPr lang="en-US" sz="8800" cap="all" dirty="0">
                <a:solidFill>
                  <a:srgbClr val="FFFFFF"/>
                </a:solidFill>
                <a:latin typeface="Agency FB" panose="020B0503020202020204" pitchFamily="34" charset="0"/>
              </a:rPr>
              <a:t>CHINA</a:t>
            </a:r>
          </a:p>
        </p:txBody>
      </p:sp>
      <p:sp>
        <p:nvSpPr>
          <p:cNvPr id="44" name="Freeform: Shape 43">
            <a:extLst>
              <a:ext uri="{FF2B5EF4-FFF2-40B4-BE49-F238E27FC236}">
                <a16:creationId xmlns:a16="http://schemas.microsoft.com/office/drawing/2014/main" xmlns="" id="{A5019358-4900-4555-99FF-EF6AE90B8E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Tree>
    <p:extLst>
      <p:ext uri="{BB962C8B-B14F-4D97-AF65-F5344CB8AC3E}">
        <p14:creationId xmlns:p14="http://schemas.microsoft.com/office/powerpoint/2010/main" val="341948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78412CEC-C0A0-4B77-7181-94F90B07516C}"/>
              </a:ext>
            </a:extLst>
          </p:cNvPr>
          <p:cNvPicPr>
            <a:picLocks noChangeAspect="1"/>
          </p:cNvPicPr>
          <p:nvPr/>
        </p:nvPicPr>
        <p:blipFill>
          <a:blip r:embed="rId2"/>
          <a:stretch>
            <a:fillRect/>
          </a:stretch>
        </p:blipFill>
        <p:spPr>
          <a:xfrm>
            <a:off x="0" y="-1"/>
            <a:ext cx="12192000" cy="6858001"/>
          </a:xfrm>
          <a:prstGeom prst="rect">
            <a:avLst/>
          </a:prstGeom>
        </p:spPr>
      </p:pic>
      <p:sp>
        <p:nvSpPr>
          <p:cNvPr id="16" name="Rectangle 15">
            <a:extLst>
              <a:ext uri="{FF2B5EF4-FFF2-40B4-BE49-F238E27FC236}">
                <a16:creationId xmlns:a16="http://schemas.microsoft.com/office/drawing/2014/main" xmlns="" id="{3CBA2BA5-DF4D-437C-9273-F945CF857D8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xmlns="" id="{7754EA86-2D7A-4D51-B5F6-DA6349D5F4D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sp>
      <p:sp>
        <p:nvSpPr>
          <p:cNvPr id="8" name="TextBox 7">
            <a:extLst>
              <a:ext uri="{FF2B5EF4-FFF2-40B4-BE49-F238E27FC236}">
                <a16:creationId xmlns:a16="http://schemas.microsoft.com/office/drawing/2014/main" xmlns="" id="{FFCFBF35-6797-A1C6-2704-1490A3D55CF7}"/>
              </a:ext>
            </a:extLst>
          </p:cNvPr>
          <p:cNvSpPr txBox="1"/>
          <p:nvPr/>
        </p:nvSpPr>
        <p:spPr>
          <a:xfrm>
            <a:off x="1860024" y="1755172"/>
            <a:ext cx="4891887" cy="1025935"/>
          </a:xfrm>
          <a:prstGeom prst="rect">
            <a:avLst/>
          </a:prstGeom>
        </p:spPr>
        <p:txBody>
          <a:bodyPr vert="horz" lIns="91440" tIns="45720" rIns="91440" bIns="45720" rtlCol="0" anchor="ctr">
            <a:normAutofit/>
          </a:bodyPr>
          <a:lstStyle/>
          <a:p>
            <a:pPr defTabSz="914400">
              <a:lnSpc>
                <a:spcPct val="89000"/>
              </a:lnSpc>
              <a:spcBef>
                <a:spcPct val="0"/>
              </a:spcBef>
              <a:spcAft>
                <a:spcPts val="600"/>
              </a:spcAft>
            </a:pPr>
            <a:endParaRPr lang="en-US" sz="3600" dirty="0">
              <a:solidFill>
                <a:schemeClr val="tx2"/>
              </a:solidFill>
              <a:latin typeface="Agency FB" panose="020B0503020202020204" pitchFamily="34" charset="0"/>
              <a:ea typeface="+mj-ea"/>
              <a:cs typeface="+mj-cs"/>
            </a:endParaRPr>
          </a:p>
        </p:txBody>
      </p:sp>
      <p:sp>
        <p:nvSpPr>
          <p:cNvPr id="3" name="Content Placeholder 2">
            <a:extLst>
              <a:ext uri="{FF2B5EF4-FFF2-40B4-BE49-F238E27FC236}">
                <a16:creationId xmlns:a16="http://schemas.microsoft.com/office/drawing/2014/main" xmlns="" id="{03FBF085-FAF5-14C3-400F-7BFBAEF263DA}"/>
              </a:ext>
            </a:extLst>
          </p:cNvPr>
          <p:cNvSpPr>
            <a:spLocks noGrp="1"/>
          </p:cNvSpPr>
          <p:nvPr>
            <p:ph idx="1"/>
          </p:nvPr>
        </p:nvSpPr>
        <p:spPr>
          <a:xfrm>
            <a:off x="1453186" y="1898745"/>
            <a:ext cx="5607908" cy="2068284"/>
          </a:xfrm>
        </p:spPr>
        <p:txBody>
          <a:bodyPr vert="horz" lIns="91440" tIns="45720" rIns="91440" bIns="45720" rtlCol="0">
            <a:noAutofit/>
          </a:bodyPr>
          <a:lstStyle/>
          <a:p>
            <a:r>
              <a:rPr lang="en-US" dirty="0"/>
              <a:t>Although China don’t have a land as big as Russia or Canada, but the number of people living there is more than two countries. Overpopulation in China is one of the most serious problems that the hole world is facing because it brings exhaustion of natural resources and </a:t>
            </a:r>
            <a:r>
              <a:rPr lang="en-US" dirty="0" smtClean="0"/>
              <a:t>also </a:t>
            </a:r>
            <a:r>
              <a:rPr lang="en-US" smtClean="0"/>
              <a:t>put environment </a:t>
            </a:r>
            <a:r>
              <a:rPr lang="en-US" dirty="0"/>
              <a:t>at pollution. And all these thing will cause a flood as big as it can drown a city or hunger. </a:t>
            </a:r>
          </a:p>
        </p:txBody>
      </p:sp>
    </p:spTree>
    <p:extLst>
      <p:ext uri="{BB962C8B-B14F-4D97-AF65-F5344CB8AC3E}">
        <p14:creationId xmlns:p14="http://schemas.microsoft.com/office/powerpoint/2010/main" val="2974703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EE9E2942-9CEC-284C-1917-FCD557D2A441}"/>
              </a:ext>
            </a:extLst>
          </p:cNvPr>
          <p:cNvPicPr>
            <a:picLocks noChangeAspect="1"/>
          </p:cNvPicPr>
          <p:nvPr/>
        </p:nvPicPr>
        <p:blipFill>
          <a:blip r:embed="rId2"/>
          <a:stretch>
            <a:fillRect/>
          </a:stretch>
        </p:blipFill>
        <p:spPr>
          <a:xfrm>
            <a:off x="-258" y="-376"/>
            <a:ext cx="12198009" cy="6858000"/>
          </a:xfrm>
          <a:prstGeom prst="rect">
            <a:avLst/>
          </a:prstGeom>
        </p:spPr>
      </p:pic>
      <p:sp>
        <p:nvSpPr>
          <p:cNvPr id="9" name="Rectangle 8">
            <a:extLst>
              <a:ext uri="{FF2B5EF4-FFF2-40B4-BE49-F238E27FC236}">
                <a16:creationId xmlns:a16="http://schemas.microsoft.com/office/drawing/2014/main" xmlns="" id="{2078F889-8780-48D5-8B9E-DF8B1306378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3A4CABA2-22A0-44B2-BD92-28FF73FCEA2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8095" y="376"/>
            <a:ext cx="2286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xmlns="" id="{7CE99DAC-10A6-A1E4-1A63-004E2276AF01}"/>
              </a:ext>
            </a:extLst>
          </p:cNvPr>
          <p:cNvSpPr>
            <a:spLocks noGrp="1"/>
          </p:cNvSpPr>
          <p:nvPr>
            <p:ph idx="1"/>
          </p:nvPr>
        </p:nvSpPr>
        <p:spPr>
          <a:xfrm>
            <a:off x="1482213" y="1821426"/>
            <a:ext cx="9601200" cy="3581400"/>
          </a:xfrm>
        </p:spPr>
        <p:txBody>
          <a:bodyPr>
            <a:normAutofit/>
          </a:bodyPr>
          <a:lstStyle/>
          <a:p>
            <a:pPr marL="0" indent="0">
              <a:buNone/>
            </a:pPr>
            <a:r>
              <a:rPr lang="en-US" sz="2400" dirty="0">
                <a:solidFill>
                  <a:schemeClr val="bg2"/>
                </a:solidFill>
              </a:rPr>
              <a:t> statistics show that China had 4.09% unemployed people in 2014. If the unemployment rate rise , we will see that the country is becoming  dangerous, and the reasons is crime. According to Xin Hua News (2015), more than 168,000 narcotic-crime suspect was arrested by police in 2014. There had about 70 tones of drugs, including 25.9 tones of methamphetamine and 9.3 tones of heroin.</a:t>
            </a:r>
          </a:p>
        </p:txBody>
      </p:sp>
    </p:spTree>
    <p:extLst>
      <p:ext uri="{BB962C8B-B14F-4D97-AF65-F5344CB8AC3E}">
        <p14:creationId xmlns:p14="http://schemas.microsoft.com/office/powerpoint/2010/main" val="14393506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49CA5EEC-E250-7718-2B9D-606626CD1C47}"/>
              </a:ext>
            </a:extLst>
          </p:cNvPr>
          <p:cNvPicPr>
            <a:picLocks noChangeAspect="1"/>
          </p:cNvPicPr>
          <p:nvPr/>
        </p:nvPicPr>
        <p:blipFill>
          <a:blip r:embed="rId2"/>
          <a:stretch>
            <a:fillRect/>
          </a:stretch>
        </p:blipFill>
        <p:spPr>
          <a:xfrm>
            <a:off x="0" y="0"/>
            <a:ext cx="12192000" cy="6857624"/>
          </a:xfrm>
          <a:prstGeom prst="rect">
            <a:avLst/>
          </a:prstGeom>
        </p:spPr>
      </p:pic>
      <p:sp>
        <p:nvSpPr>
          <p:cNvPr id="26" name="Rectangle 25">
            <a:extLst>
              <a:ext uri="{FF2B5EF4-FFF2-40B4-BE49-F238E27FC236}">
                <a16:creationId xmlns:a16="http://schemas.microsoft.com/office/drawing/2014/main" xmlns="" id="{BEC9E7FA-3295-45ED-8253-D23F9E44E1D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xmlns="" id="{2F11036C-30A2-36CA-FB0E-5ABB21B75FC8}"/>
              </a:ext>
            </a:extLst>
          </p:cNvPr>
          <p:cNvSpPr>
            <a:spLocks noGrp="1"/>
          </p:cNvSpPr>
          <p:nvPr>
            <p:ph idx="1"/>
          </p:nvPr>
        </p:nvSpPr>
        <p:spPr>
          <a:xfrm>
            <a:off x="6912635" y="1251644"/>
            <a:ext cx="4223614" cy="4354335"/>
          </a:xfrm>
          <a:solidFill>
            <a:schemeClr val="tx1">
              <a:lumMod val="65000"/>
            </a:schemeClr>
          </a:solidFill>
        </p:spPr>
        <p:txBody>
          <a:bodyPr>
            <a:normAutofit fontScale="85000" lnSpcReduction="20000"/>
          </a:bodyPr>
          <a:lstStyle/>
          <a:p>
            <a:r>
              <a:rPr lang="en-US" sz="2400" dirty="0"/>
              <a:t>  </a:t>
            </a:r>
          </a:p>
          <a:p>
            <a:r>
              <a:rPr kumimoji="0" lang="en-US" sz="5600" b="0" i="0" u="none" strike="noStrike" kern="1200" cap="none" spc="0" normalizeH="0" baseline="0" noProof="0" dirty="0">
                <a:ln>
                  <a:noFill/>
                </a:ln>
                <a:solidFill>
                  <a:srgbClr val="EFEDE3"/>
                </a:solidFill>
                <a:effectLst/>
                <a:uLnTx/>
                <a:uFillTx/>
                <a:latin typeface="Agency FB" panose="020B0503020202020204" pitchFamily="34" charset="0"/>
                <a:ea typeface="+mj-ea"/>
                <a:cs typeface="+mj-cs"/>
              </a:rPr>
              <a:t>Solutions</a:t>
            </a:r>
            <a:r>
              <a:rPr kumimoji="0" lang="en-US" sz="3400" b="0" i="0" u="none" strike="noStrike" kern="1200" cap="none" spc="0" normalizeH="0" baseline="0" noProof="0" dirty="0">
                <a:ln>
                  <a:noFill/>
                </a:ln>
                <a:solidFill>
                  <a:srgbClr val="EFEDE3"/>
                </a:solidFill>
                <a:effectLst/>
                <a:uLnTx/>
                <a:uFillTx/>
                <a:latin typeface="Agency FB" panose="020B0503020202020204" pitchFamily="34" charset="0"/>
                <a:ea typeface="+mj-ea"/>
                <a:cs typeface="+mj-cs"/>
              </a:rPr>
              <a:t> </a:t>
            </a:r>
          </a:p>
          <a:p>
            <a:endParaRPr lang="en-US" sz="2400" dirty="0"/>
          </a:p>
          <a:p>
            <a:r>
              <a:rPr lang="en-US" sz="2400" dirty="0"/>
              <a:t>China has a one child police which I think is one of the good things to control population. </a:t>
            </a:r>
          </a:p>
          <a:p>
            <a:r>
              <a:rPr lang="en-US" sz="2400" dirty="0"/>
              <a:t>  But there is always other ways too but as usual they are harder. We should turn into green energy and by that, I mean destroying all factures that use fossil fuels and leaving our cars and start believing that we are not aliens and this earth is our plant</a:t>
            </a:r>
          </a:p>
        </p:txBody>
      </p:sp>
    </p:spTree>
    <p:extLst>
      <p:ext uri="{BB962C8B-B14F-4D97-AF65-F5344CB8AC3E}">
        <p14:creationId xmlns:p14="http://schemas.microsoft.com/office/powerpoint/2010/main" val="549985547"/>
      </p:ext>
    </p:extLst>
  </p:cSld>
  <p:clrMapOvr>
    <a:overrideClrMapping bg1="dk1" tx1="lt1" bg2="dk2" tx2="lt2" accent1="accent1" accent2="accent2" accent3="accent3" accent4="accent4" accent5="accent5" accent6="accent6" hlink="hlink" folHlink="folHlink"/>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AA270D69-4DFA-1CD1-AB78-C214CAD68A81}"/>
              </a:ext>
            </a:extLst>
          </p:cNvPr>
          <p:cNvPicPr>
            <a:picLocks noChangeAspect="1"/>
          </p:cNvPicPr>
          <p:nvPr/>
        </p:nvPicPr>
        <p:blipFill>
          <a:blip r:embed="rId2"/>
          <a:stretch>
            <a:fillRect/>
          </a:stretch>
        </p:blipFill>
        <p:spPr>
          <a:xfrm>
            <a:off x="0" y="0"/>
            <a:ext cx="12328942" cy="7302910"/>
          </a:xfrm>
          <a:prstGeom prst="rect">
            <a:avLst/>
          </a:prstGeom>
        </p:spPr>
      </p:pic>
      <p:grpSp>
        <p:nvGrpSpPr>
          <p:cNvPr id="10" name="Group 9">
            <a:extLst>
              <a:ext uri="{FF2B5EF4-FFF2-40B4-BE49-F238E27FC236}">
                <a16:creationId xmlns:a16="http://schemas.microsoft.com/office/drawing/2014/main" xmlns="" id="{9D9D6BF1-DFF2-4526-9D13-BF339D8C4163}"/>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xmlns="" id="{A54D4DB6-FB18-4CAE-8905-E0053C92569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xmlns="" id="{1DBD6488-9429-4FFA-8AE8-C4022C39B0F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4" name="Rectangle 13">
            <a:extLst>
              <a:ext uri="{FF2B5EF4-FFF2-40B4-BE49-F238E27FC236}">
                <a16:creationId xmlns:a16="http://schemas.microsoft.com/office/drawing/2014/main" xmlns="" id="{310B1DD0-264A-47E3-A16A-C87AFA51E6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xmlns="" id="{69C1BB7B-F21E-41A2-B30C-D8507B9602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sp>
      <p:sp>
        <p:nvSpPr>
          <p:cNvPr id="18" name="Freeform 6">
            <a:extLst>
              <a:ext uri="{FF2B5EF4-FFF2-40B4-BE49-F238E27FC236}">
                <a16:creationId xmlns:a16="http://schemas.microsoft.com/office/drawing/2014/main" xmlns="" id="{DF6D7DDE-F8A1-4105-9729-F9EB5F81A36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sp>
      <p:sp>
        <p:nvSpPr>
          <p:cNvPr id="2" name="Title 1">
            <a:extLst>
              <a:ext uri="{FF2B5EF4-FFF2-40B4-BE49-F238E27FC236}">
                <a16:creationId xmlns:a16="http://schemas.microsoft.com/office/drawing/2014/main" xmlns="" id="{30AEB317-7302-1EF8-23D1-FE48496899CE}"/>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cap="all" dirty="0">
                <a:solidFill>
                  <a:schemeClr val="bg2"/>
                </a:solidFill>
              </a:rPr>
              <a:t>Thanks for your attention</a:t>
            </a:r>
          </a:p>
        </p:txBody>
      </p:sp>
    </p:spTree>
    <p:extLst>
      <p:ext uri="{BB962C8B-B14F-4D97-AF65-F5344CB8AC3E}">
        <p14:creationId xmlns:p14="http://schemas.microsoft.com/office/powerpoint/2010/main" val="785865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purl.org/dc/elements/1.1/"/>
    <ds:schemaRef ds:uri="http://schemas.openxmlformats.org/package/2006/metadata/core-properties"/>
    <ds:schemaRef ds:uri="http://purl.org/dc/dcmitype/"/>
    <ds:schemaRef ds:uri="71af3243-3dd4-4a8d-8c0d-dd76da1f02a5"/>
    <ds:schemaRef ds:uri="http://www.w3.org/XML/1998/namespace"/>
    <ds:schemaRef ds:uri="http://schemas.microsoft.com/office/2006/documentManagement/types"/>
    <ds:schemaRef ds:uri="http://purl.org/dc/terms/"/>
    <ds:schemaRef ds:uri="http://schemas.microsoft.com/office/infopath/2007/PartnerControls"/>
    <ds:schemaRef ds:uri="16c05727-aa75-4e4a-9b5f-8a80a1165891"/>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278</TotalTime>
  <Words>476</Words>
  <Application>Microsoft Office PowerPoint</Application>
  <PresentationFormat>Widescreen</PresentationFormat>
  <Paragraphs>16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Agency FB</vt:lpstr>
      <vt:lpstr>Calibri</vt:lpstr>
      <vt:lpstr>Franklin Gothic Book</vt:lpstr>
      <vt:lpstr>Crop</vt:lpstr>
      <vt:lpstr>Human extinction starting from China</vt:lpstr>
      <vt:lpstr>PowerPoint Presentation</vt:lpstr>
      <vt:lpstr>PowerPoint Presentation</vt:lpstr>
      <vt:lpstr>PowerPoint Presentation</vt:lpstr>
      <vt:lpstr> CHINA</vt:lpstr>
      <vt:lpstr>PowerPoint Presentation</vt:lpstr>
      <vt:lpstr>PowerPoint Presentation</vt:lpstr>
      <vt:lpstr>PowerPoint Presentation</vt:lpstr>
      <vt:lpstr>Thanks for your attention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Stellar life cycle</dc:title>
  <dc:creator>shr abelehkoub</dc:creator>
  <cp:lastModifiedBy>Sonia</cp:lastModifiedBy>
  <cp:revision>5</cp:revision>
  <dcterms:created xsi:type="dcterms:W3CDTF">2022-10-04T16:12:53Z</dcterms:created>
  <dcterms:modified xsi:type="dcterms:W3CDTF">2022-10-26T12:47:02Z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